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61" r:id="rId3"/>
    <p:sldId id="262" r:id="rId4"/>
    <p:sldId id="265" r:id="rId5"/>
    <p:sldId id="274" r:id="rId6"/>
    <p:sldId id="304" r:id="rId7"/>
    <p:sldId id="263" r:id="rId8"/>
    <p:sldId id="270" r:id="rId9"/>
    <p:sldId id="273" r:id="rId10"/>
    <p:sldId id="305" r:id="rId11"/>
    <p:sldId id="286" r:id="rId12"/>
    <p:sldId id="301" r:id="rId13"/>
    <p:sldId id="302" r:id="rId14"/>
    <p:sldId id="30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2" d="100"/>
          <a:sy n="82" d="100"/>
        </p:scale>
        <p:origin x="64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9E5D1-E84A-4924-8A85-71C8CC630A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F698F68-2F11-41B4-B308-9AC64EB47B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4F6F26E-5028-4376-8DAB-EF26CABFF409}"/>
              </a:ext>
            </a:extLst>
          </p:cNvPr>
          <p:cNvSpPr>
            <a:spLocks noGrp="1"/>
          </p:cNvSpPr>
          <p:nvPr>
            <p:ph type="dt" sz="half" idx="10"/>
          </p:nvPr>
        </p:nvSpPr>
        <p:spPr/>
        <p:txBody>
          <a:bodyPr/>
          <a:lstStyle/>
          <a:p>
            <a:fld id="{2FC941AE-0189-49AF-BE6C-DB80C77F5382}" type="datetimeFigureOut">
              <a:rPr lang="en-GB" smtClean="0"/>
              <a:t>13/09/2021</a:t>
            </a:fld>
            <a:endParaRPr lang="en-GB" dirty="0"/>
          </a:p>
        </p:txBody>
      </p:sp>
      <p:sp>
        <p:nvSpPr>
          <p:cNvPr id="5" name="Footer Placeholder 4">
            <a:extLst>
              <a:ext uri="{FF2B5EF4-FFF2-40B4-BE49-F238E27FC236}">
                <a16:creationId xmlns:a16="http://schemas.microsoft.com/office/drawing/2014/main" id="{43A290C7-F83E-43F6-826B-2EB586BFED6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9CE6A0-40B8-4D7D-AD37-B742BFBA7AE6}"/>
              </a:ext>
            </a:extLst>
          </p:cNvPr>
          <p:cNvSpPr>
            <a:spLocks noGrp="1"/>
          </p:cNvSpPr>
          <p:nvPr>
            <p:ph type="sldNum" sz="quarter" idx="12"/>
          </p:nvPr>
        </p:nvSpPr>
        <p:spPr/>
        <p:txBody>
          <a:bodyPr/>
          <a:lstStyle/>
          <a:p>
            <a:fld id="{DF892DB9-0A84-4746-9C90-CF8D4F49600D}" type="slidenum">
              <a:rPr lang="en-GB" smtClean="0"/>
              <a:t>‹#›</a:t>
            </a:fld>
            <a:endParaRPr lang="en-GB" dirty="0"/>
          </a:p>
        </p:txBody>
      </p:sp>
    </p:spTree>
    <p:extLst>
      <p:ext uri="{BB962C8B-B14F-4D97-AF65-F5344CB8AC3E}">
        <p14:creationId xmlns:p14="http://schemas.microsoft.com/office/powerpoint/2010/main" val="449994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555C0-2E6D-4E96-9ED8-8880748AAC6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5B63C58-2560-4391-933C-909089C909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B40249-8B00-412A-814E-C947D889B801}"/>
              </a:ext>
            </a:extLst>
          </p:cNvPr>
          <p:cNvSpPr>
            <a:spLocks noGrp="1"/>
          </p:cNvSpPr>
          <p:nvPr>
            <p:ph type="dt" sz="half" idx="10"/>
          </p:nvPr>
        </p:nvSpPr>
        <p:spPr/>
        <p:txBody>
          <a:bodyPr/>
          <a:lstStyle/>
          <a:p>
            <a:fld id="{2FC941AE-0189-49AF-BE6C-DB80C77F5382}" type="datetimeFigureOut">
              <a:rPr lang="en-GB" smtClean="0"/>
              <a:t>13/09/2021</a:t>
            </a:fld>
            <a:endParaRPr lang="en-GB" dirty="0"/>
          </a:p>
        </p:txBody>
      </p:sp>
      <p:sp>
        <p:nvSpPr>
          <p:cNvPr id="5" name="Footer Placeholder 4">
            <a:extLst>
              <a:ext uri="{FF2B5EF4-FFF2-40B4-BE49-F238E27FC236}">
                <a16:creationId xmlns:a16="http://schemas.microsoft.com/office/drawing/2014/main" id="{15091CEE-9DC6-4B3F-8990-DBAF44A473B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61690AE-5A98-4FB0-805A-4D40BC856CA7}"/>
              </a:ext>
            </a:extLst>
          </p:cNvPr>
          <p:cNvSpPr>
            <a:spLocks noGrp="1"/>
          </p:cNvSpPr>
          <p:nvPr>
            <p:ph type="sldNum" sz="quarter" idx="12"/>
          </p:nvPr>
        </p:nvSpPr>
        <p:spPr/>
        <p:txBody>
          <a:bodyPr/>
          <a:lstStyle/>
          <a:p>
            <a:fld id="{DF892DB9-0A84-4746-9C90-CF8D4F49600D}" type="slidenum">
              <a:rPr lang="en-GB" smtClean="0"/>
              <a:t>‹#›</a:t>
            </a:fld>
            <a:endParaRPr lang="en-GB" dirty="0"/>
          </a:p>
        </p:txBody>
      </p:sp>
    </p:spTree>
    <p:extLst>
      <p:ext uri="{BB962C8B-B14F-4D97-AF65-F5344CB8AC3E}">
        <p14:creationId xmlns:p14="http://schemas.microsoft.com/office/powerpoint/2010/main" val="3908080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F0D35-89CB-4A75-812B-4B27700421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31ABB07-CD5A-4490-ADBD-D37AF5573D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741B71-F47F-40D9-9152-D79600419D11}"/>
              </a:ext>
            </a:extLst>
          </p:cNvPr>
          <p:cNvSpPr>
            <a:spLocks noGrp="1"/>
          </p:cNvSpPr>
          <p:nvPr>
            <p:ph type="dt" sz="half" idx="10"/>
          </p:nvPr>
        </p:nvSpPr>
        <p:spPr/>
        <p:txBody>
          <a:bodyPr/>
          <a:lstStyle/>
          <a:p>
            <a:fld id="{2FC941AE-0189-49AF-BE6C-DB80C77F5382}" type="datetimeFigureOut">
              <a:rPr lang="en-GB" smtClean="0"/>
              <a:t>13/09/2021</a:t>
            </a:fld>
            <a:endParaRPr lang="en-GB" dirty="0"/>
          </a:p>
        </p:txBody>
      </p:sp>
      <p:sp>
        <p:nvSpPr>
          <p:cNvPr id="5" name="Footer Placeholder 4">
            <a:extLst>
              <a:ext uri="{FF2B5EF4-FFF2-40B4-BE49-F238E27FC236}">
                <a16:creationId xmlns:a16="http://schemas.microsoft.com/office/drawing/2014/main" id="{82349EC5-63FD-41CE-B8C7-54FF02A7E3B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65B1D17-FB52-451C-9F17-D3994F7B86EC}"/>
              </a:ext>
            </a:extLst>
          </p:cNvPr>
          <p:cNvSpPr>
            <a:spLocks noGrp="1"/>
          </p:cNvSpPr>
          <p:nvPr>
            <p:ph type="sldNum" sz="quarter" idx="12"/>
          </p:nvPr>
        </p:nvSpPr>
        <p:spPr/>
        <p:txBody>
          <a:bodyPr/>
          <a:lstStyle/>
          <a:p>
            <a:fld id="{DF892DB9-0A84-4746-9C90-CF8D4F49600D}" type="slidenum">
              <a:rPr lang="en-GB" smtClean="0"/>
              <a:t>‹#›</a:t>
            </a:fld>
            <a:endParaRPr lang="en-GB" dirty="0"/>
          </a:p>
        </p:txBody>
      </p:sp>
    </p:spTree>
    <p:extLst>
      <p:ext uri="{BB962C8B-B14F-4D97-AF65-F5344CB8AC3E}">
        <p14:creationId xmlns:p14="http://schemas.microsoft.com/office/powerpoint/2010/main" val="2708052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4ACCA-B4E9-42C4-8934-3FDC7F8D9F1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ADC1AE0-0AA4-47F1-B39E-68487D3C02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A2C9F35-9A93-4555-9901-0A55C572DE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8FA37E4-6892-46FD-9750-05ACC889180F}"/>
              </a:ext>
            </a:extLst>
          </p:cNvPr>
          <p:cNvSpPr>
            <a:spLocks noGrp="1"/>
          </p:cNvSpPr>
          <p:nvPr>
            <p:ph type="dt" sz="half" idx="10"/>
          </p:nvPr>
        </p:nvSpPr>
        <p:spPr/>
        <p:txBody>
          <a:bodyPr/>
          <a:lstStyle/>
          <a:p>
            <a:fld id="{2FC941AE-0189-49AF-BE6C-DB80C77F5382}" type="datetimeFigureOut">
              <a:rPr lang="en-GB" smtClean="0"/>
              <a:t>13/09/2021</a:t>
            </a:fld>
            <a:endParaRPr lang="en-GB" dirty="0"/>
          </a:p>
        </p:txBody>
      </p:sp>
      <p:sp>
        <p:nvSpPr>
          <p:cNvPr id="6" name="Footer Placeholder 5">
            <a:extLst>
              <a:ext uri="{FF2B5EF4-FFF2-40B4-BE49-F238E27FC236}">
                <a16:creationId xmlns:a16="http://schemas.microsoft.com/office/drawing/2014/main" id="{F856E653-57FA-495E-BEDC-D35F760FD24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CBB4CEB6-A2EC-4726-B88E-4BAE0AFCD3DF}"/>
              </a:ext>
            </a:extLst>
          </p:cNvPr>
          <p:cNvSpPr>
            <a:spLocks noGrp="1"/>
          </p:cNvSpPr>
          <p:nvPr>
            <p:ph type="sldNum" sz="quarter" idx="12"/>
          </p:nvPr>
        </p:nvSpPr>
        <p:spPr/>
        <p:txBody>
          <a:bodyPr/>
          <a:lstStyle/>
          <a:p>
            <a:fld id="{DF892DB9-0A84-4746-9C90-CF8D4F49600D}" type="slidenum">
              <a:rPr lang="en-GB" smtClean="0"/>
              <a:t>‹#›</a:t>
            </a:fld>
            <a:endParaRPr lang="en-GB" dirty="0"/>
          </a:p>
        </p:txBody>
      </p:sp>
    </p:spTree>
    <p:extLst>
      <p:ext uri="{BB962C8B-B14F-4D97-AF65-F5344CB8AC3E}">
        <p14:creationId xmlns:p14="http://schemas.microsoft.com/office/powerpoint/2010/main" val="2427103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1EA04-2A9E-4898-89C1-80017EA9E97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1E02DD8-4929-4D9A-AB1D-7A465CA2F4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94505E-CFDB-459B-9CDD-5E6C7E2E17C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6695145-28E5-4DF8-ABC1-D680601375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576ADA-4B22-4AA2-9A08-A23F9D072D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6892C33-A957-4EC2-813C-6330061C389A}"/>
              </a:ext>
            </a:extLst>
          </p:cNvPr>
          <p:cNvSpPr>
            <a:spLocks noGrp="1"/>
          </p:cNvSpPr>
          <p:nvPr>
            <p:ph type="dt" sz="half" idx="10"/>
          </p:nvPr>
        </p:nvSpPr>
        <p:spPr/>
        <p:txBody>
          <a:bodyPr/>
          <a:lstStyle/>
          <a:p>
            <a:fld id="{2FC941AE-0189-49AF-BE6C-DB80C77F5382}" type="datetimeFigureOut">
              <a:rPr lang="en-GB" smtClean="0"/>
              <a:t>13/09/2021</a:t>
            </a:fld>
            <a:endParaRPr lang="en-GB" dirty="0"/>
          </a:p>
        </p:txBody>
      </p:sp>
      <p:sp>
        <p:nvSpPr>
          <p:cNvPr id="8" name="Footer Placeholder 7">
            <a:extLst>
              <a:ext uri="{FF2B5EF4-FFF2-40B4-BE49-F238E27FC236}">
                <a16:creationId xmlns:a16="http://schemas.microsoft.com/office/drawing/2014/main" id="{74E8C0CE-589D-44F6-8256-0E9EE4BDC609}"/>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0C1E6AF0-AB0A-4D4F-95E9-78AFE0C44FDE}"/>
              </a:ext>
            </a:extLst>
          </p:cNvPr>
          <p:cNvSpPr>
            <a:spLocks noGrp="1"/>
          </p:cNvSpPr>
          <p:nvPr>
            <p:ph type="sldNum" sz="quarter" idx="12"/>
          </p:nvPr>
        </p:nvSpPr>
        <p:spPr/>
        <p:txBody>
          <a:bodyPr/>
          <a:lstStyle/>
          <a:p>
            <a:fld id="{DF892DB9-0A84-4746-9C90-CF8D4F49600D}" type="slidenum">
              <a:rPr lang="en-GB" smtClean="0"/>
              <a:t>‹#›</a:t>
            </a:fld>
            <a:endParaRPr lang="en-GB" dirty="0"/>
          </a:p>
        </p:txBody>
      </p:sp>
    </p:spTree>
    <p:extLst>
      <p:ext uri="{BB962C8B-B14F-4D97-AF65-F5344CB8AC3E}">
        <p14:creationId xmlns:p14="http://schemas.microsoft.com/office/powerpoint/2010/main" val="790131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63626-41E5-443D-8F61-9E0053D3F83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A439892-0B50-4B00-AFA4-C4A7701EC12F}"/>
              </a:ext>
            </a:extLst>
          </p:cNvPr>
          <p:cNvSpPr>
            <a:spLocks noGrp="1"/>
          </p:cNvSpPr>
          <p:nvPr>
            <p:ph type="dt" sz="half" idx="10"/>
          </p:nvPr>
        </p:nvSpPr>
        <p:spPr/>
        <p:txBody>
          <a:bodyPr/>
          <a:lstStyle/>
          <a:p>
            <a:fld id="{2FC941AE-0189-49AF-BE6C-DB80C77F5382}" type="datetimeFigureOut">
              <a:rPr lang="en-GB" smtClean="0"/>
              <a:t>13/09/2021</a:t>
            </a:fld>
            <a:endParaRPr lang="en-GB" dirty="0"/>
          </a:p>
        </p:txBody>
      </p:sp>
      <p:sp>
        <p:nvSpPr>
          <p:cNvPr id="4" name="Footer Placeholder 3">
            <a:extLst>
              <a:ext uri="{FF2B5EF4-FFF2-40B4-BE49-F238E27FC236}">
                <a16:creationId xmlns:a16="http://schemas.microsoft.com/office/drawing/2014/main" id="{C53A8EF2-52B1-4E3B-A95E-9432C7350E23}"/>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6C42974-D9CB-4C53-9C9E-AE817E6F4FC4}"/>
              </a:ext>
            </a:extLst>
          </p:cNvPr>
          <p:cNvSpPr>
            <a:spLocks noGrp="1"/>
          </p:cNvSpPr>
          <p:nvPr>
            <p:ph type="sldNum" sz="quarter" idx="12"/>
          </p:nvPr>
        </p:nvSpPr>
        <p:spPr/>
        <p:txBody>
          <a:bodyPr/>
          <a:lstStyle/>
          <a:p>
            <a:fld id="{DF892DB9-0A84-4746-9C90-CF8D4F49600D}" type="slidenum">
              <a:rPr lang="en-GB" smtClean="0"/>
              <a:t>‹#›</a:t>
            </a:fld>
            <a:endParaRPr lang="en-GB" dirty="0"/>
          </a:p>
        </p:txBody>
      </p:sp>
    </p:spTree>
    <p:extLst>
      <p:ext uri="{BB962C8B-B14F-4D97-AF65-F5344CB8AC3E}">
        <p14:creationId xmlns:p14="http://schemas.microsoft.com/office/powerpoint/2010/main" val="75361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24AED0-8442-4056-8B29-EDCAB7F9A114}"/>
              </a:ext>
            </a:extLst>
          </p:cNvPr>
          <p:cNvSpPr>
            <a:spLocks noGrp="1"/>
          </p:cNvSpPr>
          <p:nvPr>
            <p:ph type="dt" sz="half" idx="10"/>
          </p:nvPr>
        </p:nvSpPr>
        <p:spPr/>
        <p:txBody>
          <a:bodyPr/>
          <a:lstStyle/>
          <a:p>
            <a:fld id="{2FC941AE-0189-49AF-BE6C-DB80C77F5382}" type="datetimeFigureOut">
              <a:rPr lang="en-GB" smtClean="0"/>
              <a:t>13/09/2021</a:t>
            </a:fld>
            <a:endParaRPr lang="en-GB" dirty="0"/>
          </a:p>
        </p:txBody>
      </p:sp>
      <p:sp>
        <p:nvSpPr>
          <p:cNvPr id="3" name="Footer Placeholder 2">
            <a:extLst>
              <a:ext uri="{FF2B5EF4-FFF2-40B4-BE49-F238E27FC236}">
                <a16:creationId xmlns:a16="http://schemas.microsoft.com/office/drawing/2014/main" id="{DD2C2C7D-737A-4437-95D8-621041A940A0}"/>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509C0679-A646-43FB-BB7B-207EA646B9F1}"/>
              </a:ext>
            </a:extLst>
          </p:cNvPr>
          <p:cNvSpPr>
            <a:spLocks noGrp="1"/>
          </p:cNvSpPr>
          <p:nvPr>
            <p:ph type="sldNum" sz="quarter" idx="12"/>
          </p:nvPr>
        </p:nvSpPr>
        <p:spPr/>
        <p:txBody>
          <a:bodyPr/>
          <a:lstStyle/>
          <a:p>
            <a:fld id="{DF892DB9-0A84-4746-9C90-CF8D4F49600D}" type="slidenum">
              <a:rPr lang="en-GB" smtClean="0"/>
              <a:t>‹#›</a:t>
            </a:fld>
            <a:endParaRPr lang="en-GB" dirty="0"/>
          </a:p>
        </p:txBody>
      </p:sp>
    </p:spTree>
    <p:extLst>
      <p:ext uri="{BB962C8B-B14F-4D97-AF65-F5344CB8AC3E}">
        <p14:creationId xmlns:p14="http://schemas.microsoft.com/office/powerpoint/2010/main" val="3256866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AD81D-F140-4911-BD75-F1DB835CAB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D07D803-91F6-4818-B257-C364912ED5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E7C05DA-26A8-41CA-82FD-BE13463828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550A8A-B2EF-413B-9F0D-2AB3EDB12915}"/>
              </a:ext>
            </a:extLst>
          </p:cNvPr>
          <p:cNvSpPr>
            <a:spLocks noGrp="1"/>
          </p:cNvSpPr>
          <p:nvPr>
            <p:ph type="dt" sz="half" idx="10"/>
          </p:nvPr>
        </p:nvSpPr>
        <p:spPr/>
        <p:txBody>
          <a:bodyPr/>
          <a:lstStyle/>
          <a:p>
            <a:fld id="{2FC941AE-0189-49AF-BE6C-DB80C77F5382}" type="datetimeFigureOut">
              <a:rPr lang="en-GB" smtClean="0"/>
              <a:t>13/09/2021</a:t>
            </a:fld>
            <a:endParaRPr lang="en-GB" dirty="0"/>
          </a:p>
        </p:txBody>
      </p:sp>
      <p:sp>
        <p:nvSpPr>
          <p:cNvPr id="6" name="Footer Placeholder 5">
            <a:extLst>
              <a:ext uri="{FF2B5EF4-FFF2-40B4-BE49-F238E27FC236}">
                <a16:creationId xmlns:a16="http://schemas.microsoft.com/office/drawing/2014/main" id="{E3281286-3824-4FB1-B64F-3003CA60ABF4}"/>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F0E18DD3-925E-4D42-983C-221170DFEE56}"/>
              </a:ext>
            </a:extLst>
          </p:cNvPr>
          <p:cNvSpPr>
            <a:spLocks noGrp="1"/>
          </p:cNvSpPr>
          <p:nvPr>
            <p:ph type="sldNum" sz="quarter" idx="12"/>
          </p:nvPr>
        </p:nvSpPr>
        <p:spPr/>
        <p:txBody>
          <a:bodyPr/>
          <a:lstStyle/>
          <a:p>
            <a:fld id="{DF892DB9-0A84-4746-9C90-CF8D4F49600D}" type="slidenum">
              <a:rPr lang="en-GB" smtClean="0"/>
              <a:t>‹#›</a:t>
            </a:fld>
            <a:endParaRPr lang="en-GB" dirty="0"/>
          </a:p>
        </p:txBody>
      </p:sp>
    </p:spTree>
    <p:extLst>
      <p:ext uri="{BB962C8B-B14F-4D97-AF65-F5344CB8AC3E}">
        <p14:creationId xmlns:p14="http://schemas.microsoft.com/office/powerpoint/2010/main" val="1311456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E6316-3C57-47F0-A143-AF0FFE13DE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24DF7A8-C235-45FD-837D-863248235F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E517ED0E-982A-456E-B641-E8560409AB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08BED2-DA7D-4BB4-9A00-80D77AB7EB63}"/>
              </a:ext>
            </a:extLst>
          </p:cNvPr>
          <p:cNvSpPr>
            <a:spLocks noGrp="1"/>
          </p:cNvSpPr>
          <p:nvPr>
            <p:ph type="dt" sz="half" idx="10"/>
          </p:nvPr>
        </p:nvSpPr>
        <p:spPr/>
        <p:txBody>
          <a:bodyPr/>
          <a:lstStyle/>
          <a:p>
            <a:fld id="{2FC941AE-0189-49AF-BE6C-DB80C77F5382}" type="datetimeFigureOut">
              <a:rPr lang="en-GB" smtClean="0"/>
              <a:t>13/09/2021</a:t>
            </a:fld>
            <a:endParaRPr lang="en-GB" dirty="0"/>
          </a:p>
        </p:txBody>
      </p:sp>
      <p:sp>
        <p:nvSpPr>
          <p:cNvPr id="6" name="Footer Placeholder 5">
            <a:extLst>
              <a:ext uri="{FF2B5EF4-FFF2-40B4-BE49-F238E27FC236}">
                <a16:creationId xmlns:a16="http://schemas.microsoft.com/office/drawing/2014/main" id="{D34E1463-638C-490C-8EE1-F9C3302D0DF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E01E980A-5464-4EDE-842D-C19E9499D90F}"/>
              </a:ext>
            </a:extLst>
          </p:cNvPr>
          <p:cNvSpPr>
            <a:spLocks noGrp="1"/>
          </p:cNvSpPr>
          <p:nvPr>
            <p:ph type="sldNum" sz="quarter" idx="12"/>
          </p:nvPr>
        </p:nvSpPr>
        <p:spPr/>
        <p:txBody>
          <a:bodyPr/>
          <a:lstStyle/>
          <a:p>
            <a:fld id="{DF892DB9-0A84-4746-9C90-CF8D4F49600D}" type="slidenum">
              <a:rPr lang="en-GB" smtClean="0"/>
              <a:t>‹#›</a:t>
            </a:fld>
            <a:endParaRPr lang="en-GB" dirty="0"/>
          </a:p>
        </p:txBody>
      </p:sp>
    </p:spTree>
    <p:extLst>
      <p:ext uri="{BB962C8B-B14F-4D97-AF65-F5344CB8AC3E}">
        <p14:creationId xmlns:p14="http://schemas.microsoft.com/office/powerpoint/2010/main" val="3151452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7B437-F611-44E7-A9BD-19DDDE7BE1C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1519BDA-1382-4A33-B1FF-3CD3D8C024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5F8303-ACF7-4481-ADC2-92ECB07EB071}"/>
              </a:ext>
            </a:extLst>
          </p:cNvPr>
          <p:cNvSpPr>
            <a:spLocks noGrp="1"/>
          </p:cNvSpPr>
          <p:nvPr>
            <p:ph type="dt" sz="half" idx="10"/>
          </p:nvPr>
        </p:nvSpPr>
        <p:spPr/>
        <p:txBody>
          <a:bodyPr/>
          <a:lstStyle/>
          <a:p>
            <a:fld id="{2FC941AE-0189-49AF-BE6C-DB80C77F5382}" type="datetimeFigureOut">
              <a:rPr lang="en-GB" smtClean="0"/>
              <a:t>13/09/2021</a:t>
            </a:fld>
            <a:endParaRPr lang="en-GB" dirty="0"/>
          </a:p>
        </p:txBody>
      </p:sp>
      <p:sp>
        <p:nvSpPr>
          <p:cNvPr id="5" name="Footer Placeholder 4">
            <a:extLst>
              <a:ext uri="{FF2B5EF4-FFF2-40B4-BE49-F238E27FC236}">
                <a16:creationId xmlns:a16="http://schemas.microsoft.com/office/drawing/2014/main" id="{C705BE78-29F2-4C93-B9BE-3E3B12CECFD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C3312D9-C1CD-4EF1-842E-C14270A33F2C}"/>
              </a:ext>
            </a:extLst>
          </p:cNvPr>
          <p:cNvSpPr>
            <a:spLocks noGrp="1"/>
          </p:cNvSpPr>
          <p:nvPr>
            <p:ph type="sldNum" sz="quarter" idx="12"/>
          </p:nvPr>
        </p:nvSpPr>
        <p:spPr/>
        <p:txBody>
          <a:bodyPr/>
          <a:lstStyle/>
          <a:p>
            <a:fld id="{DF892DB9-0A84-4746-9C90-CF8D4F49600D}" type="slidenum">
              <a:rPr lang="en-GB" smtClean="0"/>
              <a:t>‹#›</a:t>
            </a:fld>
            <a:endParaRPr lang="en-GB" dirty="0"/>
          </a:p>
        </p:txBody>
      </p:sp>
    </p:spTree>
    <p:extLst>
      <p:ext uri="{BB962C8B-B14F-4D97-AF65-F5344CB8AC3E}">
        <p14:creationId xmlns:p14="http://schemas.microsoft.com/office/powerpoint/2010/main" val="1973562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D31567-EFCC-4139-8492-30E02C430B1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CE3CDB5-234A-47F1-9598-0889DEA004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8A47B2-1425-4D9B-9C1E-862524165163}"/>
              </a:ext>
            </a:extLst>
          </p:cNvPr>
          <p:cNvSpPr>
            <a:spLocks noGrp="1"/>
          </p:cNvSpPr>
          <p:nvPr>
            <p:ph type="dt" sz="half" idx="10"/>
          </p:nvPr>
        </p:nvSpPr>
        <p:spPr/>
        <p:txBody>
          <a:bodyPr/>
          <a:lstStyle/>
          <a:p>
            <a:fld id="{2FC941AE-0189-49AF-BE6C-DB80C77F5382}" type="datetimeFigureOut">
              <a:rPr lang="en-GB" smtClean="0"/>
              <a:t>13/09/2021</a:t>
            </a:fld>
            <a:endParaRPr lang="en-GB" dirty="0"/>
          </a:p>
        </p:txBody>
      </p:sp>
      <p:sp>
        <p:nvSpPr>
          <p:cNvPr id="5" name="Footer Placeholder 4">
            <a:extLst>
              <a:ext uri="{FF2B5EF4-FFF2-40B4-BE49-F238E27FC236}">
                <a16:creationId xmlns:a16="http://schemas.microsoft.com/office/drawing/2014/main" id="{986A3DE9-A154-4A5A-B875-E245FD7A6ACC}"/>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98A34ED-B5DB-4A89-97A8-D0FAA92DF35E}"/>
              </a:ext>
            </a:extLst>
          </p:cNvPr>
          <p:cNvSpPr>
            <a:spLocks noGrp="1"/>
          </p:cNvSpPr>
          <p:nvPr>
            <p:ph type="sldNum" sz="quarter" idx="12"/>
          </p:nvPr>
        </p:nvSpPr>
        <p:spPr/>
        <p:txBody>
          <a:bodyPr/>
          <a:lstStyle/>
          <a:p>
            <a:fld id="{DF892DB9-0A84-4746-9C90-CF8D4F49600D}" type="slidenum">
              <a:rPr lang="en-GB" smtClean="0"/>
              <a:t>‹#›</a:t>
            </a:fld>
            <a:endParaRPr lang="en-GB" dirty="0"/>
          </a:p>
        </p:txBody>
      </p:sp>
    </p:spTree>
    <p:extLst>
      <p:ext uri="{BB962C8B-B14F-4D97-AF65-F5344CB8AC3E}">
        <p14:creationId xmlns:p14="http://schemas.microsoft.com/office/powerpoint/2010/main" val="269384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081142-C291-4CF0-B7C9-D44741E8E0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0DFC324-DE1A-4427-905D-978787A2EE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91D10F-19ED-4A81-8BAC-E5C6AB86ED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C941AE-0189-49AF-BE6C-DB80C77F5382}" type="datetimeFigureOut">
              <a:rPr lang="en-GB" smtClean="0"/>
              <a:t>13/09/2021</a:t>
            </a:fld>
            <a:endParaRPr lang="en-GB" dirty="0"/>
          </a:p>
        </p:txBody>
      </p:sp>
      <p:sp>
        <p:nvSpPr>
          <p:cNvPr id="5" name="Footer Placeholder 4">
            <a:extLst>
              <a:ext uri="{FF2B5EF4-FFF2-40B4-BE49-F238E27FC236}">
                <a16:creationId xmlns:a16="http://schemas.microsoft.com/office/drawing/2014/main" id="{1C2163FD-E20B-439E-967A-7F85E7BAFE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16FF925D-70E9-4FB0-964C-E3E265304C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892DB9-0A84-4746-9C90-CF8D4F49600D}" type="slidenum">
              <a:rPr lang="en-GB" smtClean="0"/>
              <a:t>‹#›</a:t>
            </a:fld>
            <a:endParaRPr lang="en-GB" dirty="0"/>
          </a:p>
        </p:txBody>
      </p:sp>
    </p:spTree>
    <p:extLst>
      <p:ext uri="{BB962C8B-B14F-4D97-AF65-F5344CB8AC3E}">
        <p14:creationId xmlns:p14="http://schemas.microsoft.com/office/powerpoint/2010/main" val="57735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emea01.safelinks.protection.outlook.com/?url=https%3A%2F%2Fwww.gov.scot%2Fpolicies%2Fschools%2Feducation-reform%2F&amp;data=04%7C01%7C%7Cec6e0da5d3a140ede44c08d972b3a7dc%7C84df9e7fe9f640afb435aaaaaaaaaaaa%7C1%7C0%7C637666938203105540%7CUnknown%7CTWFpbGZsb3d8eyJWIjoiMC4wLjAwMDAiLCJQIjoiV2luMzIiLCJBTiI6Ik1haWwiLCJXVCI6Mn0%3D%7C1000&amp;sdata=LmHxm6axIOk4kMgG4VE0KrRtpJToh79XTlUZThQuHZg%3D&amp;reserved=0"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gov.scot/policies/schools/education-reform/"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emea01.safelinks.protection.outlook.com/?url=https%3A%2F%2Fwww.gov.scot%2Fpolicies%2Fschools%2Feducation-reform%2F&amp;data=04%7C01%7C%7Cec6e0da5d3a140ede44c08d972b3a7dc%7C84df9e7fe9f640afb435aaaaaaaaaaaa%7C1%7C0%7C637666938203105540%7CUnknown%7CTWFpbGZsb3d8eyJWIjoiMC4wLjAwMDAiLCJQIjoiV2luMzIiLCJBTiI6Ik1haWwiLCJXVCI6Mn0%3D%7C1000&amp;sdata=LmHxm6axIOk4kMgG4VE0KrRtpJToh79XTlUZThQuHZg%3D&amp;reserved=0"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FFC029-156B-475E-B17F-B65DFA5AB840}"/>
              </a:ext>
            </a:extLst>
          </p:cNvPr>
          <p:cNvSpPr/>
          <p:nvPr/>
        </p:nvSpPr>
        <p:spPr>
          <a:xfrm>
            <a:off x="6251510" y="368360"/>
            <a:ext cx="5299788" cy="329857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GB" dirty="0"/>
          </a:p>
        </p:txBody>
      </p:sp>
      <p:sp>
        <p:nvSpPr>
          <p:cNvPr id="3" name="Subtitle 2">
            <a:extLst>
              <a:ext uri="{FF2B5EF4-FFF2-40B4-BE49-F238E27FC236}">
                <a16:creationId xmlns:a16="http://schemas.microsoft.com/office/drawing/2014/main" id="{DC8B7690-FD0D-40D2-9061-DB66C3B922AC}"/>
              </a:ext>
            </a:extLst>
          </p:cNvPr>
          <p:cNvSpPr>
            <a:spLocks noGrp="1"/>
          </p:cNvSpPr>
          <p:nvPr>
            <p:ph type="subTitle" idx="1"/>
          </p:nvPr>
        </p:nvSpPr>
        <p:spPr>
          <a:xfrm>
            <a:off x="6142653" y="3526972"/>
            <a:ext cx="5598367" cy="3234888"/>
          </a:xfrm>
        </p:spPr>
        <p:txBody>
          <a:bodyPr>
            <a:normAutofit lnSpcReduction="10000"/>
          </a:bodyPr>
          <a:lstStyle/>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Ken Muir</a:t>
            </a:r>
          </a:p>
          <a:p>
            <a:r>
              <a:rPr lang="en-GB" dirty="0">
                <a:latin typeface="Arial" panose="020B0604020202020204" pitchFamily="34" charset="0"/>
                <a:cs typeface="Arial" panose="020B0604020202020204" pitchFamily="34" charset="0"/>
              </a:rPr>
              <a:t>Independent Advisor to the Scottish Government on the Reform of the SQA and Education Scotland</a:t>
            </a:r>
          </a:p>
          <a:p>
            <a:endParaRPr lang="en-GB" dirty="0"/>
          </a:p>
          <a:p>
            <a:r>
              <a:rPr lang="en-GB" sz="1800" u="sng" dirty="0">
                <a:solidFill>
                  <a:srgbClr val="0563C1"/>
                </a:solidFill>
                <a:effectLst/>
                <a:latin typeface="Arial" panose="020B0604020202020204" pitchFamily="34" charset="0"/>
                <a:ea typeface="Calibri" panose="020F0502020204030204" pitchFamily="34" charset="0"/>
                <a:hlinkClick r:id="rId2"/>
              </a:rPr>
              <a:t>https://www.gov.scot/policies/schools/education-reform/</a:t>
            </a:r>
            <a:r>
              <a:rPr lang="en-GB" sz="1800" dirty="0">
                <a:effectLst/>
                <a:latin typeface="Arial" panose="020B0604020202020204" pitchFamily="34" charset="0"/>
                <a:ea typeface="Calibri" panose="020F0502020204030204" pitchFamily="34" charset="0"/>
              </a:rPr>
              <a:t> </a:t>
            </a:r>
          </a:p>
          <a:p>
            <a:r>
              <a:rPr lang="en-GB" dirty="0"/>
              <a:t>EducationReform@gov.scot</a:t>
            </a:r>
          </a:p>
        </p:txBody>
      </p:sp>
      <p:pic>
        <p:nvPicPr>
          <p:cNvPr id="4" name="Picture 3">
            <a:extLst>
              <a:ext uri="{FF2B5EF4-FFF2-40B4-BE49-F238E27FC236}">
                <a16:creationId xmlns:a16="http://schemas.microsoft.com/office/drawing/2014/main" id="{F34A2723-1D0A-4B60-A495-E421F7C27FB5}"/>
              </a:ext>
            </a:extLst>
          </p:cNvPr>
          <p:cNvPicPr/>
          <p:nvPr/>
        </p:nvPicPr>
        <p:blipFill rotWithShape="1">
          <a:blip r:embed="rId3"/>
          <a:srcRect l="32573" t="16544" r="33924" b="4748"/>
          <a:stretch/>
        </p:blipFill>
        <p:spPr bwMode="auto">
          <a:xfrm>
            <a:off x="735913" y="194112"/>
            <a:ext cx="4800251" cy="6469775"/>
          </a:xfrm>
          <a:prstGeom prst="rect">
            <a:avLst/>
          </a:prstGeom>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3884F5DA-4266-410B-B1B2-0A999C664DCD}"/>
              </a:ext>
            </a:extLst>
          </p:cNvPr>
          <p:cNvSpPr txBox="1"/>
          <p:nvPr/>
        </p:nvSpPr>
        <p:spPr>
          <a:xfrm>
            <a:off x="6096000" y="371594"/>
            <a:ext cx="5598367" cy="1877437"/>
          </a:xfrm>
          <a:prstGeom prst="rect">
            <a:avLst/>
          </a:prstGeom>
          <a:noFill/>
        </p:spPr>
        <p:txBody>
          <a:bodyPr wrap="square" rtlCol="0">
            <a:spAutoFit/>
          </a:bodyPr>
          <a:lstStyle/>
          <a:p>
            <a:pPr algn="ctr"/>
            <a:r>
              <a:rPr lang="en-GB" sz="4400" dirty="0">
                <a:latin typeface="Arial" panose="020B0604020202020204" pitchFamily="34" charset="0"/>
                <a:cs typeface="Arial" panose="020B0604020202020204" pitchFamily="34" charset="0"/>
              </a:rPr>
              <a:t>SSTA</a:t>
            </a:r>
          </a:p>
          <a:p>
            <a:pPr algn="ctr"/>
            <a:endParaRPr lang="en-GB" sz="4400" dirty="0">
              <a:latin typeface="Arial" panose="020B0604020202020204" pitchFamily="34" charset="0"/>
              <a:cs typeface="Arial" panose="020B0604020202020204" pitchFamily="34" charset="0"/>
            </a:endParaRPr>
          </a:p>
          <a:p>
            <a:pPr algn="ctr"/>
            <a:r>
              <a:rPr lang="en-GB" sz="2800" dirty="0">
                <a:latin typeface="Arial" panose="020B0604020202020204" pitchFamily="34" charset="0"/>
                <a:cs typeface="Arial" panose="020B0604020202020204" pitchFamily="34" charset="0"/>
              </a:rPr>
              <a:t>Monday 14</a:t>
            </a:r>
            <a:r>
              <a:rPr lang="en-GB" sz="2800" baseline="30000" dirty="0">
                <a:latin typeface="Arial" panose="020B0604020202020204" pitchFamily="34" charset="0"/>
                <a:cs typeface="Arial" panose="020B0604020202020204" pitchFamily="34" charset="0"/>
              </a:rPr>
              <a:t>th</a:t>
            </a:r>
            <a:r>
              <a:rPr lang="en-GB" sz="2800" dirty="0">
                <a:latin typeface="Arial" panose="020B0604020202020204" pitchFamily="34" charset="0"/>
                <a:cs typeface="Arial" panose="020B0604020202020204" pitchFamily="34" charset="0"/>
              </a:rPr>
              <a:t> September 2021</a:t>
            </a:r>
          </a:p>
        </p:txBody>
      </p:sp>
    </p:spTree>
    <p:extLst>
      <p:ext uri="{BB962C8B-B14F-4D97-AF65-F5344CB8AC3E}">
        <p14:creationId xmlns:p14="http://schemas.microsoft.com/office/powerpoint/2010/main" val="1940550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38B3242-A7E4-4E6D-80B7-3C692E0D0926}"/>
              </a:ext>
            </a:extLst>
          </p:cNvPr>
          <p:cNvSpPr>
            <a:spLocks noGrp="1"/>
          </p:cNvSpPr>
          <p:nvPr>
            <p:ph type="subTitle" idx="1"/>
          </p:nvPr>
        </p:nvSpPr>
        <p:spPr>
          <a:xfrm>
            <a:off x="6619877" y="501649"/>
            <a:ext cx="4910135" cy="6056313"/>
          </a:xfrm>
        </p:spPr>
        <p:txBody>
          <a:bodyPr/>
          <a:lstStyle/>
          <a:p>
            <a:pPr algn="l"/>
            <a:r>
              <a:rPr lang="en-GB" b="1" dirty="0">
                <a:latin typeface="Arial" panose="020B0604020202020204" pitchFamily="34" charset="0"/>
                <a:cs typeface="Arial" panose="020B0604020202020204" pitchFamily="34" charset="0"/>
              </a:rPr>
              <a:t>My remit</a:t>
            </a:r>
          </a:p>
          <a:p>
            <a:pPr algn="l"/>
            <a:endParaRPr lang="en-GB" dirty="0">
              <a:latin typeface="Arial" panose="020B0604020202020204" pitchFamily="34" charset="0"/>
              <a:cs typeface="Arial" panose="020B0604020202020204" pitchFamily="34" charset="0"/>
            </a:endParaRPr>
          </a:p>
          <a:p>
            <a:pPr algn="l"/>
            <a:r>
              <a:rPr lang="en-GB" dirty="0">
                <a:effectLst/>
                <a:latin typeface="Arial" panose="020B0604020202020204" pitchFamily="34" charset="0"/>
                <a:ea typeface="Times New Roman" panose="02020603050405020304" pitchFamily="18" charset="0"/>
              </a:rPr>
              <a:t>….provide advice to the Scottish Government and the Cabinet Secretary for Education and Skills on aspects of education reform.  This will include </a:t>
            </a:r>
            <a:r>
              <a:rPr lang="en-GB" dirty="0">
                <a:effectLst/>
                <a:highlight>
                  <a:srgbClr val="FFFF00"/>
                </a:highlight>
                <a:latin typeface="Arial" panose="020B0604020202020204" pitchFamily="34" charset="0"/>
                <a:ea typeface="Times New Roman" panose="02020603050405020304" pitchFamily="18" charset="0"/>
              </a:rPr>
              <a:t>designing the implementation of the OECD’s recommendations for structural and functional change of SQA and Education Scotland</a:t>
            </a:r>
            <a:r>
              <a:rPr lang="en-GB" dirty="0">
                <a:effectLst/>
                <a:latin typeface="Arial" panose="020B0604020202020204" pitchFamily="34" charset="0"/>
                <a:ea typeface="Times New Roman" panose="02020603050405020304" pitchFamily="18" charset="0"/>
              </a:rPr>
              <a:t>.  It will include the delivery of the national curriculum, assessment, qualification and inspection functions, and recognise and include the wider functions of both these bodies. </a:t>
            </a:r>
            <a:endParaRPr lang="en-GB"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D314069-DAA0-4B6D-A4E3-84C1231BD1D9}"/>
              </a:ext>
            </a:extLst>
          </p:cNvPr>
          <p:cNvPicPr/>
          <p:nvPr/>
        </p:nvPicPr>
        <p:blipFill rotWithShape="1">
          <a:blip r:embed="rId2"/>
          <a:srcRect l="32573" t="16544" r="33924" b="4748"/>
          <a:stretch/>
        </p:blipFill>
        <p:spPr bwMode="auto">
          <a:xfrm>
            <a:off x="778191" y="385763"/>
            <a:ext cx="4793933" cy="63150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48235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38B3242-A7E4-4E6D-80B7-3C692E0D0926}"/>
              </a:ext>
            </a:extLst>
          </p:cNvPr>
          <p:cNvSpPr>
            <a:spLocks noGrp="1"/>
          </p:cNvSpPr>
          <p:nvPr>
            <p:ph type="subTitle" idx="1"/>
          </p:nvPr>
        </p:nvSpPr>
        <p:spPr>
          <a:xfrm>
            <a:off x="2743201" y="501649"/>
            <a:ext cx="8786812" cy="6056313"/>
          </a:xfrm>
        </p:spPr>
        <p:txBody>
          <a:bodyPr/>
          <a:lstStyle/>
          <a:p>
            <a:pPr algn="l"/>
            <a:r>
              <a:rPr lang="en-GB" sz="3200" b="1" dirty="0">
                <a:latin typeface="Arial" panose="020B0604020202020204" pitchFamily="34" charset="0"/>
                <a:cs typeface="Arial" panose="020B0604020202020204" pitchFamily="34" charset="0"/>
              </a:rPr>
              <a:t>Expert Panel</a:t>
            </a:r>
          </a:p>
          <a:p>
            <a:pPr algn="l"/>
            <a:endParaRPr lang="en-GB" dirty="0">
              <a:latin typeface="Arial" panose="020B0604020202020204" pitchFamily="34" charset="0"/>
              <a:cs typeface="Arial" panose="020B0604020202020204" pitchFamily="34" charset="0"/>
            </a:endParaRPr>
          </a:p>
          <a:p>
            <a:pPr algn="l"/>
            <a:r>
              <a:rPr lang="en-GB" sz="3600" dirty="0">
                <a:latin typeface="Arial" panose="020B0604020202020204" pitchFamily="34" charset="0"/>
                <a:cs typeface="Arial" panose="020B0604020202020204" pitchFamily="34" charset="0"/>
              </a:rPr>
              <a:t>This group of individuals have been </a:t>
            </a:r>
            <a:r>
              <a:rPr lang="en-GB" sz="3600" u="sng" dirty="0">
                <a:latin typeface="Arial" panose="020B0604020202020204" pitchFamily="34" charset="0"/>
                <a:cs typeface="Arial" panose="020B0604020202020204" pitchFamily="34" charset="0"/>
              </a:rPr>
              <a:t>selected by me to support me </a:t>
            </a:r>
            <a:r>
              <a:rPr lang="en-GB" sz="3600" dirty="0">
                <a:latin typeface="Arial" panose="020B0604020202020204" pitchFamily="34" charset="0"/>
                <a:cs typeface="Arial" panose="020B0604020202020204" pitchFamily="34" charset="0"/>
              </a:rPr>
              <a:t>on the delivery on my remit.  The individuals have both a broad understanding of education and/or change management/organisational design and specific expertise in areas that I consider will be useful to me in progressing my work.</a:t>
            </a:r>
          </a:p>
          <a:p>
            <a:pPr marL="342900" indent="-342900" algn="l">
              <a:buFont typeface="Arial" panose="020B0604020202020204" pitchFamily="34" charset="0"/>
              <a:buChar char="•"/>
            </a:pPr>
            <a:endParaRPr lang="en-GB"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D314069-DAA0-4B6D-A4E3-84C1231BD1D9}"/>
              </a:ext>
            </a:extLst>
          </p:cNvPr>
          <p:cNvPicPr/>
          <p:nvPr/>
        </p:nvPicPr>
        <p:blipFill rotWithShape="1">
          <a:blip r:embed="rId2"/>
          <a:srcRect l="32573" t="16544" r="33924" b="4748"/>
          <a:stretch/>
        </p:blipFill>
        <p:spPr bwMode="auto">
          <a:xfrm>
            <a:off x="306704" y="1857376"/>
            <a:ext cx="2236472" cy="34004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54648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38B3242-A7E4-4E6D-80B7-3C692E0D0926}"/>
              </a:ext>
            </a:extLst>
          </p:cNvPr>
          <p:cNvSpPr>
            <a:spLocks noGrp="1"/>
          </p:cNvSpPr>
          <p:nvPr>
            <p:ph type="subTitle" idx="1"/>
          </p:nvPr>
        </p:nvSpPr>
        <p:spPr>
          <a:xfrm>
            <a:off x="2743200" y="501649"/>
            <a:ext cx="9142095" cy="6056313"/>
          </a:xfrm>
        </p:spPr>
        <p:txBody>
          <a:bodyPr/>
          <a:lstStyle/>
          <a:p>
            <a:pPr algn="l"/>
            <a:r>
              <a:rPr lang="en-GB" sz="3200" b="1" dirty="0">
                <a:latin typeface="Arial" panose="020B0604020202020204" pitchFamily="34" charset="0"/>
                <a:cs typeface="Arial" panose="020B0604020202020204" pitchFamily="34" charset="0"/>
              </a:rPr>
              <a:t>Practitioner and Stakeholder Advisory Group</a:t>
            </a:r>
          </a:p>
          <a:p>
            <a:pPr algn="l"/>
            <a:endParaRPr lang="en-GB" dirty="0">
              <a:latin typeface="Arial" panose="020B0604020202020204" pitchFamily="34" charset="0"/>
              <a:cs typeface="Arial" panose="020B0604020202020204" pitchFamily="34" charset="0"/>
            </a:endParaRPr>
          </a:p>
          <a:p>
            <a:pPr algn="l"/>
            <a:r>
              <a:rPr lang="en-GB" sz="3600" dirty="0">
                <a:latin typeface="Arial" panose="020B0604020202020204" pitchFamily="34" charset="0"/>
                <a:cs typeface="Arial" panose="020B0604020202020204" pitchFamily="34" charset="0"/>
              </a:rPr>
              <a:t>This large group comprises individuals representing almost 50 organisations who are </a:t>
            </a:r>
            <a:r>
              <a:rPr lang="en-GB" sz="3600" u="sng" dirty="0">
                <a:latin typeface="Arial" panose="020B0604020202020204" pitchFamily="34" charset="0"/>
                <a:cs typeface="Arial" panose="020B0604020202020204" pitchFamily="34" charset="0"/>
              </a:rPr>
              <a:t>most likely to be affected to some degree by the reform programme</a:t>
            </a:r>
            <a:r>
              <a:rPr lang="en-GB" sz="3600" dirty="0">
                <a:latin typeface="Arial" panose="020B0604020202020204" pitchFamily="34" charset="0"/>
                <a:cs typeface="Arial" panose="020B0604020202020204" pitchFamily="34" charset="0"/>
              </a:rPr>
              <a:t>.  As such, they are most likely to have views and ideas on what reform might look like as well as the practical considerations and implications of any proposed changes. </a:t>
            </a:r>
            <a:endParaRPr lang="en-GB"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D314069-DAA0-4B6D-A4E3-84C1231BD1D9}"/>
              </a:ext>
            </a:extLst>
          </p:cNvPr>
          <p:cNvPicPr/>
          <p:nvPr/>
        </p:nvPicPr>
        <p:blipFill rotWithShape="1">
          <a:blip r:embed="rId2"/>
          <a:srcRect l="32573" t="16544" r="33924" b="4748"/>
          <a:stretch/>
        </p:blipFill>
        <p:spPr bwMode="auto">
          <a:xfrm>
            <a:off x="306704" y="1857376"/>
            <a:ext cx="2236472" cy="34004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06548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38B3242-A7E4-4E6D-80B7-3C692E0D0926}"/>
              </a:ext>
            </a:extLst>
          </p:cNvPr>
          <p:cNvSpPr>
            <a:spLocks noGrp="1"/>
          </p:cNvSpPr>
          <p:nvPr>
            <p:ph type="subTitle" idx="1"/>
          </p:nvPr>
        </p:nvSpPr>
        <p:spPr>
          <a:xfrm>
            <a:off x="1660125" y="501649"/>
            <a:ext cx="9685900" cy="6056313"/>
          </a:xfrm>
        </p:spPr>
        <p:txBody>
          <a:bodyPr>
            <a:normAutofit/>
          </a:bodyPr>
          <a:lstStyle/>
          <a:p>
            <a:pPr algn="l"/>
            <a:r>
              <a:rPr lang="en-GB" sz="3200" b="1" dirty="0">
                <a:latin typeface="Arial" panose="020B0604020202020204" pitchFamily="34" charset="0"/>
                <a:cs typeface="Arial" panose="020B0604020202020204" pitchFamily="34" charset="0"/>
              </a:rPr>
              <a:t>Practitioner and Stakeholder Advisory Group</a:t>
            </a:r>
          </a:p>
          <a:p>
            <a:pPr marL="1828800" lvl="3" indent="-457200" algn="l">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a:p>
            <a:pPr lvl="3" algn="l"/>
            <a:r>
              <a:rPr lang="en-GB" sz="2400" dirty="0">
                <a:effectLst/>
                <a:latin typeface="Arial" panose="020B0604020202020204" pitchFamily="34" charset="0"/>
                <a:ea typeface="Times New Roman" panose="02020603050405020304" pitchFamily="18" charset="0"/>
              </a:rPr>
              <a:t>The purpose of the Advisory Group is to provide feedback, input and advice on the work of the Advisor to support the production of his Report in respect of the next steps to implement the OECD’s recommendations for structural and functional change of SQA and Education Scotland. </a:t>
            </a:r>
          </a:p>
          <a:p>
            <a:pPr lvl="3" algn="l"/>
            <a:endParaRPr lang="en-GB" sz="2400" dirty="0">
              <a:latin typeface="Arial" panose="020B0604020202020204" pitchFamily="34" charset="0"/>
              <a:ea typeface="Times New Roman" panose="02020603050405020304" pitchFamily="18" charset="0"/>
            </a:endParaRPr>
          </a:p>
          <a:p>
            <a:pPr lvl="3" algn="l"/>
            <a:r>
              <a:rPr lang="en-GB" sz="2400" dirty="0">
                <a:effectLst/>
                <a:latin typeface="Arial" panose="020B0604020202020204" pitchFamily="34" charset="0"/>
                <a:ea typeface="Times New Roman" panose="02020603050405020304" pitchFamily="18" charset="0"/>
              </a:rPr>
              <a:t>They [PSAG members] will engage with members of the Expert Panel as the reform work progresses and it is expected that its members will communicate and engage with their own organisations and wider networks to seek their views and suggestions which they will feed back to the Advisor. </a:t>
            </a:r>
            <a:r>
              <a:rPr lang="en-GB" sz="2600" b="1" dirty="0">
                <a:latin typeface="Arial" panose="020B0604020202020204" pitchFamily="34" charset="0"/>
                <a:cs typeface="Arial" panose="020B0604020202020204" pitchFamily="34" charset="0"/>
              </a:rPr>
              <a:t>		</a:t>
            </a:r>
          </a:p>
          <a:p>
            <a:pPr algn="l"/>
            <a:endParaRPr lang="en-GB" dirty="0">
              <a:latin typeface="Arial" panose="020B0604020202020204" pitchFamily="34" charset="0"/>
              <a:cs typeface="Arial" panose="020B0604020202020204" pitchFamily="34" charset="0"/>
            </a:endParaRPr>
          </a:p>
          <a:p>
            <a:pPr algn="l"/>
            <a:endParaRPr lang="en-GB"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D314069-DAA0-4B6D-A4E3-84C1231BD1D9}"/>
              </a:ext>
            </a:extLst>
          </p:cNvPr>
          <p:cNvPicPr/>
          <p:nvPr/>
        </p:nvPicPr>
        <p:blipFill rotWithShape="1">
          <a:blip r:embed="rId2"/>
          <a:srcRect l="32573" t="16544" r="33924" b="4748"/>
          <a:stretch/>
        </p:blipFill>
        <p:spPr bwMode="auto">
          <a:xfrm>
            <a:off x="133351" y="2043807"/>
            <a:ext cx="2236472" cy="34004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29272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38B3242-A7E4-4E6D-80B7-3C692E0D0926}"/>
              </a:ext>
            </a:extLst>
          </p:cNvPr>
          <p:cNvSpPr>
            <a:spLocks noGrp="1"/>
          </p:cNvSpPr>
          <p:nvPr>
            <p:ph type="subTitle" idx="1"/>
          </p:nvPr>
        </p:nvSpPr>
        <p:spPr>
          <a:xfrm>
            <a:off x="1660124" y="501649"/>
            <a:ext cx="10398525" cy="6056313"/>
          </a:xfrm>
        </p:spPr>
        <p:txBody>
          <a:bodyPr>
            <a:normAutofit/>
          </a:bodyPr>
          <a:lstStyle/>
          <a:p>
            <a:pPr algn="l"/>
            <a:r>
              <a:rPr lang="en-GB" sz="3200" b="1" dirty="0">
                <a:latin typeface="Arial" panose="020B0604020202020204" pitchFamily="34" charset="0"/>
                <a:cs typeface="Arial" panose="020B0604020202020204" pitchFamily="34" charset="0"/>
              </a:rPr>
              <a:t>Practitioner and Stakeholder Advisory Sub-Groups</a:t>
            </a:r>
          </a:p>
          <a:p>
            <a:pPr marL="1828800" lvl="3" indent="-457200" algn="l">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a:p>
            <a:pPr marL="1828800" lvl="3" indent="-457200" algn="l">
              <a:buFont typeface="Arial" panose="020B0604020202020204" pitchFamily="34" charset="0"/>
              <a:buChar char="•"/>
            </a:pPr>
            <a:r>
              <a:rPr lang="en-GB" sz="2400" dirty="0">
                <a:latin typeface="Arial" panose="020B0604020202020204" pitchFamily="34" charset="0"/>
                <a:cs typeface="Arial" panose="020B0604020202020204" pitchFamily="34" charset="0"/>
              </a:rPr>
              <a:t>Professional Associations</a:t>
            </a:r>
          </a:p>
          <a:p>
            <a:pPr lvl="3" algn="l"/>
            <a:endParaRPr lang="en-GB" sz="2400" dirty="0">
              <a:latin typeface="Arial" panose="020B0604020202020204" pitchFamily="34" charset="0"/>
              <a:cs typeface="Arial" panose="020B0604020202020204" pitchFamily="34" charset="0"/>
            </a:endParaRPr>
          </a:p>
          <a:p>
            <a:pPr marL="1828800" lvl="3" indent="-457200" algn="l">
              <a:buFont typeface="Arial" panose="020B0604020202020204" pitchFamily="34" charset="0"/>
              <a:buChar char="•"/>
            </a:pPr>
            <a:r>
              <a:rPr lang="en-GB" sz="2400" dirty="0">
                <a:latin typeface="Arial" panose="020B0604020202020204" pitchFamily="34" charset="0"/>
                <a:cs typeface="Arial" panose="020B0604020202020204" pitchFamily="34" charset="0"/>
              </a:rPr>
              <a:t>Staff unions @ SQA and ES</a:t>
            </a:r>
          </a:p>
          <a:p>
            <a:pPr lvl="3" algn="l"/>
            <a:endParaRPr lang="en-GB" sz="2400" dirty="0">
              <a:latin typeface="Arial" panose="020B0604020202020204" pitchFamily="34" charset="0"/>
              <a:cs typeface="Arial" panose="020B0604020202020204" pitchFamily="34" charset="0"/>
            </a:endParaRPr>
          </a:p>
          <a:p>
            <a:pPr marL="1828800" lvl="3" indent="-457200" algn="l">
              <a:buFont typeface="Arial" panose="020B0604020202020204" pitchFamily="34" charset="0"/>
              <a:buChar char="•"/>
            </a:pPr>
            <a:r>
              <a:rPr lang="en-GB" sz="2400" dirty="0">
                <a:latin typeface="Arial" panose="020B0604020202020204" pitchFamily="34" charset="0"/>
                <a:cs typeface="Arial" panose="020B0604020202020204" pitchFamily="34" charset="0"/>
              </a:rPr>
              <a:t>Early years and childcare</a:t>
            </a:r>
          </a:p>
          <a:p>
            <a:pPr lvl="3" algn="l"/>
            <a:endParaRPr lang="en-GB" sz="2400" dirty="0">
              <a:latin typeface="Arial" panose="020B0604020202020204" pitchFamily="34" charset="0"/>
              <a:cs typeface="Arial" panose="020B0604020202020204" pitchFamily="34" charset="0"/>
            </a:endParaRPr>
          </a:p>
          <a:p>
            <a:pPr marL="1828800" lvl="3" indent="-457200" algn="l">
              <a:buFont typeface="Arial" panose="020B0604020202020204" pitchFamily="34" charset="0"/>
              <a:buChar char="•"/>
            </a:pPr>
            <a:r>
              <a:rPr lang="en-GB" sz="2400" dirty="0">
                <a:latin typeface="Arial" panose="020B0604020202020204" pitchFamily="34" charset="0"/>
                <a:cs typeface="Arial" panose="020B0604020202020204" pitchFamily="34" charset="0"/>
              </a:rPr>
              <a:t>Children and young people</a:t>
            </a:r>
          </a:p>
          <a:p>
            <a:pPr lvl="3" algn="l"/>
            <a:endParaRPr lang="en-GB" sz="2400" dirty="0">
              <a:latin typeface="Arial" panose="020B0604020202020204" pitchFamily="34" charset="0"/>
              <a:cs typeface="Arial" panose="020B0604020202020204" pitchFamily="34" charset="0"/>
            </a:endParaRPr>
          </a:p>
          <a:p>
            <a:pPr marL="1828800" lvl="3" indent="-457200" algn="l">
              <a:buFont typeface="Arial" panose="020B0604020202020204" pitchFamily="34" charset="0"/>
              <a:buChar char="•"/>
            </a:pPr>
            <a:r>
              <a:rPr lang="en-GB" sz="2400" dirty="0">
                <a:latin typeface="Arial" panose="020B0604020202020204" pitchFamily="34" charset="0"/>
                <a:cs typeface="Arial" panose="020B0604020202020204" pitchFamily="34" charset="0"/>
              </a:rPr>
              <a:t>Parental bodies</a:t>
            </a:r>
          </a:p>
          <a:p>
            <a:pPr lvl="3" algn="l"/>
            <a:endParaRPr lang="en-GB" sz="2400" dirty="0">
              <a:latin typeface="Arial" panose="020B0604020202020204" pitchFamily="34" charset="0"/>
              <a:cs typeface="Arial" panose="020B0604020202020204" pitchFamily="34" charset="0"/>
            </a:endParaRPr>
          </a:p>
          <a:p>
            <a:pPr marL="1828800" lvl="3" indent="-457200" algn="l">
              <a:buFont typeface="Arial" panose="020B0604020202020204" pitchFamily="34" charset="0"/>
              <a:buChar char="•"/>
            </a:pPr>
            <a:r>
              <a:rPr lang="en-GB" sz="2400" dirty="0">
                <a:latin typeface="Arial" panose="020B0604020202020204" pitchFamily="34" charset="0"/>
                <a:cs typeface="Arial" panose="020B0604020202020204" pitchFamily="34" charset="0"/>
              </a:rPr>
              <a:t>Post-school sectors</a:t>
            </a:r>
          </a:p>
          <a:p>
            <a:pPr lvl="3" algn="l"/>
            <a:endParaRPr lang="en-GB" sz="2400" dirty="0">
              <a:latin typeface="Arial" panose="020B0604020202020204" pitchFamily="34" charset="0"/>
              <a:cs typeface="Arial" panose="020B0604020202020204" pitchFamily="34" charset="0"/>
            </a:endParaRPr>
          </a:p>
          <a:p>
            <a:pPr marL="1828800" lvl="3" indent="-457200" algn="l">
              <a:buFont typeface="Arial" panose="020B0604020202020204" pitchFamily="34" charset="0"/>
              <a:buChar char="•"/>
            </a:pPr>
            <a:r>
              <a:rPr lang="en-GB" sz="2400" dirty="0">
                <a:latin typeface="Arial" panose="020B0604020202020204" pitchFamily="34" charset="0"/>
                <a:cs typeface="Arial" panose="020B0604020202020204" pitchFamily="34" charset="0"/>
              </a:rPr>
              <a:t>National bodies</a:t>
            </a:r>
            <a:r>
              <a:rPr lang="en-GB" sz="2600" b="1" dirty="0">
                <a:latin typeface="Arial" panose="020B0604020202020204" pitchFamily="34" charset="0"/>
                <a:cs typeface="Arial" panose="020B0604020202020204" pitchFamily="34" charset="0"/>
              </a:rPr>
              <a:t>		</a:t>
            </a:r>
          </a:p>
          <a:p>
            <a:pPr algn="l"/>
            <a:endParaRPr lang="en-GB" dirty="0">
              <a:latin typeface="Arial" panose="020B0604020202020204" pitchFamily="34" charset="0"/>
              <a:cs typeface="Arial" panose="020B0604020202020204" pitchFamily="34" charset="0"/>
            </a:endParaRPr>
          </a:p>
          <a:p>
            <a:pPr algn="l"/>
            <a:endParaRPr lang="en-GB"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D314069-DAA0-4B6D-A4E3-84C1231BD1D9}"/>
              </a:ext>
            </a:extLst>
          </p:cNvPr>
          <p:cNvPicPr/>
          <p:nvPr/>
        </p:nvPicPr>
        <p:blipFill rotWithShape="1">
          <a:blip r:embed="rId2"/>
          <a:srcRect l="32573" t="16544" r="33924" b="4748"/>
          <a:stretch/>
        </p:blipFill>
        <p:spPr bwMode="auto">
          <a:xfrm>
            <a:off x="133351" y="2043807"/>
            <a:ext cx="2236472" cy="34004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38348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38B3242-A7E4-4E6D-80B7-3C692E0D0926}"/>
              </a:ext>
            </a:extLst>
          </p:cNvPr>
          <p:cNvSpPr>
            <a:spLocks noGrp="1"/>
          </p:cNvSpPr>
          <p:nvPr>
            <p:ph type="subTitle" idx="1"/>
          </p:nvPr>
        </p:nvSpPr>
        <p:spPr>
          <a:xfrm>
            <a:off x="2743201" y="501649"/>
            <a:ext cx="8786812" cy="6056313"/>
          </a:xfrm>
        </p:spPr>
        <p:txBody>
          <a:bodyPr>
            <a:normAutofit lnSpcReduction="10000"/>
          </a:bodyPr>
          <a:lstStyle/>
          <a:p>
            <a:pPr algn="l"/>
            <a:r>
              <a:rPr lang="en-GB" sz="3200" b="1" dirty="0">
                <a:latin typeface="Arial" panose="020B0604020202020204" pitchFamily="34" charset="0"/>
                <a:cs typeface="Arial" panose="020B0604020202020204" pitchFamily="34" charset="0"/>
              </a:rPr>
              <a:t>Timescale</a:t>
            </a:r>
          </a:p>
          <a:p>
            <a:pPr algn="l"/>
            <a:endParaRPr lang="en-GB"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August 2021 to January 2022 (6 months)</a:t>
            </a: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Report to Cab Secy - early 2022</a:t>
            </a:r>
          </a:p>
          <a:p>
            <a:pPr algn="l"/>
            <a:endParaRPr lang="en-GB"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Expert Panel meetings – end August + early Sept.</a:t>
            </a: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Practitioner+Stakeholder Advisory Group (PSAG) – mid-September + mid-November</a:t>
            </a: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Ongoing engagement and feedback from PSAG members</a:t>
            </a: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Early meetings with SQA + Education Scotland + other key bodies - ongoing as required  						</a:t>
            </a: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Sept/Oct – meetings with PSAG organisations</a:t>
            </a: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Nov - PSAG sub-group meetings </a:t>
            </a: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Late Nov/early December – report drafting</a:t>
            </a:r>
          </a:p>
          <a:p>
            <a:pPr marL="342900" indent="-342900" algn="l">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en-GB"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D314069-DAA0-4B6D-A4E3-84C1231BD1D9}"/>
              </a:ext>
            </a:extLst>
          </p:cNvPr>
          <p:cNvPicPr/>
          <p:nvPr/>
        </p:nvPicPr>
        <p:blipFill rotWithShape="1">
          <a:blip r:embed="rId2"/>
          <a:srcRect l="32573" t="16544" r="33924" b="4748"/>
          <a:stretch/>
        </p:blipFill>
        <p:spPr bwMode="auto">
          <a:xfrm>
            <a:off x="306704" y="1857376"/>
            <a:ext cx="2236472" cy="34004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56078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38B3242-A7E4-4E6D-80B7-3C692E0D0926}"/>
              </a:ext>
            </a:extLst>
          </p:cNvPr>
          <p:cNvSpPr>
            <a:spLocks noGrp="1"/>
          </p:cNvSpPr>
          <p:nvPr>
            <p:ph type="subTitle" idx="1"/>
          </p:nvPr>
        </p:nvSpPr>
        <p:spPr>
          <a:xfrm>
            <a:off x="2743200" y="501649"/>
            <a:ext cx="9315449" cy="6056313"/>
          </a:xfrm>
        </p:spPr>
        <p:txBody>
          <a:bodyPr>
            <a:normAutofit lnSpcReduction="10000"/>
          </a:bodyPr>
          <a:lstStyle/>
          <a:p>
            <a:pPr algn="l"/>
            <a:r>
              <a:rPr lang="en-GB" sz="3200" b="1" dirty="0">
                <a:latin typeface="Arial" panose="020B0604020202020204" pitchFamily="34" charset="0"/>
                <a:cs typeface="Arial" panose="020B0604020202020204" pitchFamily="34" charset="0"/>
              </a:rPr>
              <a:t>Engagement Opportunities</a:t>
            </a:r>
          </a:p>
          <a:p>
            <a:pPr algn="l"/>
            <a:endParaRPr lang="en-GB" sz="3200" b="1"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Meetings schedule –  90-minute slots Sept/Oct + 10 early Nov.</a:t>
            </a: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National Consultation – Sept/Oct/Nov (12 weeks)</a:t>
            </a: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Twilight webinars (16:30-18:00) – 27 and 30 September; 6</a:t>
            </a:r>
            <a:r>
              <a:rPr lang="en-GB" baseline="30000" dirty="0">
                <a:latin typeface="Arial" panose="020B0604020202020204" pitchFamily="34" charset="0"/>
                <a:cs typeface="Arial" panose="020B0604020202020204" pitchFamily="34" charset="0"/>
              </a:rPr>
              <a:t>th</a:t>
            </a:r>
            <a:r>
              <a:rPr lang="en-GB" dirty="0">
                <a:latin typeface="Arial" panose="020B0604020202020204" pitchFamily="34" charset="0"/>
                <a:cs typeface="Arial" panose="020B0604020202020204" pitchFamily="34" charset="0"/>
              </a:rPr>
              <a:t> and 28</a:t>
            </a:r>
            <a:r>
              <a:rPr lang="en-GB" baseline="30000" dirty="0">
                <a:latin typeface="Arial" panose="020B0604020202020204" pitchFamily="34" charset="0"/>
                <a:cs typeface="Arial" panose="020B0604020202020204" pitchFamily="34" charset="0"/>
              </a:rPr>
              <a:t>th</a:t>
            </a:r>
            <a:r>
              <a:rPr lang="en-GB" dirty="0">
                <a:latin typeface="Arial" panose="020B0604020202020204" pitchFamily="34" charset="0"/>
                <a:cs typeface="Arial" panose="020B0604020202020204" pitchFamily="34" charset="0"/>
              </a:rPr>
              <a:t> October</a:t>
            </a: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Attendance at Education Governance Groups – Sept to Nov</a:t>
            </a: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Inputs at conferences/seminars inc. SLS on 21</a:t>
            </a:r>
            <a:r>
              <a:rPr lang="en-GB" baseline="30000" dirty="0">
                <a:latin typeface="Arial" panose="020B0604020202020204" pitchFamily="34" charset="0"/>
                <a:cs typeface="Arial" panose="020B0604020202020204" pitchFamily="34" charset="0"/>
              </a:rPr>
              <a:t>st</a:t>
            </a:r>
            <a:r>
              <a:rPr lang="en-GB" dirty="0">
                <a:latin typeface="Arial" panose="020B0604020202020204" pitchFamily="34" charset="0"/>
                <a:cs typeface="Arial" panose="020B0604020202020204" pitchFamily="34" charset="0"/>
              </a:rPr>
              <a:t> Sept.</a:t>
            </a: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Direct submissions to Education Reform email box</a:t>
            </a:r>
          </a:p>
          <a:p>
            <a:pPr algn="l"/>
            <a:r>
              <a:rPr lang="en-GB" dirty="0">
                <a:latin typeface="Arial" panose="020B0604020202020204" pitchFamily="34" charset="0"/>
                <a:cs typeface="Arial" panose="020B0604020202020204" pitchFamily="34" charset="0"/>
              </a:rPr>
              <a:t>	</a:t>
            </a:r>
            <a:r>
              <a:rPr lang="en-GB" dirty="0">
                <a:solidFill>
                  <a:schemeClr val="accent1"/>
                </a:solidFill>
                <a:latin typeface="Arial" panose="020B0604020202020204" pitchFamily="34" charset="0"/>
                <a:cs typeface="Arial" panose="020B0604020202020204" pitchFamily="34" charset="0"/>
              </a:rPr>
              <a:t>EducationReform@gov.scot</a:t>
            </a:r>
          </a:p>
          <a:p>
            <a:pPr algn="l"/>
            <a:endParaRPr lang="en-GB" dirty="0">
              <a:latin typeface="Arial" panose="020B0604020202020204" pitchFamily="34" charset="0"/>
              <a:cs typeface="Arial" panose="020B0604020202020204" pitchFamily="34" charset="0"/>
            </a:endParaRPr>
          </a:p>
          <a:p>
            <a:pPr algn="l"/>
            <a:endParaRPr lang="en-GB"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OECD report on Assessment by Prof. Gordon Stobart</a:t>
            </a:r>
          </a:p>
          <a:p>
            <a:pPr marL="342900"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RICs report by Research Scotland – end October </a:t>
            </a:r>
            <a:endParaRPr lang="en-GB" sz="3200" b="1"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algn="l"/>
            <a:endParaRPr lang="en-GB"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en-GB"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D314069-DAA0-4B6D-A4E3-84C1231BD1D9}"/>
              </a:ext>
            </a:extLst>
          </p:cNvPr>
          <p:cNvPicPr/>
          <p:nvPr/>
        </p:nvPicPr>
        <p:blipFill rotWithShape="1">
          <a:blip r:embed="rId2"/>
          <a:srcRect l="32573" t="16544" r="33924" b="4748"/>
          <a:stretch/>
        </p:blipFill>
        <p:spPr bwMode="auto">
          <a:xfrm>
            <a:off x="306704" y="1857376"/>
            <a:ext cx="2236472" cy="34004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50627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5D0AD45-C279-41A1-9981-85D39D7A6566}"/>
              </a:ext>
            </a:extLst>
          </p:cNvPr>
          <p:cNvPicPr/>
          <p:nvPr/>
        </p:nvPicPr>
        <p:blipFill rotWithShape="1">
          <a:blip r:embed="rId2"/>
          <a:srcRect l="15688" t="11581" r="17039" b="4983"/>
          <a:stretch/>
        </p:blipFill>
        <p:spPr bwMode="auto">
          <a:xfrm>
            <a:off x="672965" y="1690688"/>
            <a:ext cx="7185659" cy="4965916"/>
          </a:xfrm>
          <a:prstGeom prst="rect">
            <a:avLst/>
          </a:prstGeom>
          <a:ln>
            <a:noFill/>
          </a:ln>
          <a:extLst>
            <a:ext uri="{53640926-AAD7-44D8-BBD7-CCE9431645EC}">
              <a14:shadowObscured xmlns:a14="http://schemas.microsoft.com/office/drawing/2010/main"/>
            </a:ext>
          </a:extLst>
        </p:spPr>
      </p:pic>
      <p:sp>
        <p:nvSpPr>
          <p:cNvPr id="9" name="Rectangle 8">
            <a:extLst>
              <a:ext uri="{FF2B5EF4-FFF2-40B4-BE49-F238E27FC236}">
                <a16:creationId xmlns:a16="http://schemas.microsoft.com/office/drawing/2014/main" id="{0BCC5EF3-E8F2-450D-96F7-5B470887DF62}"/>
              </a:ext>
            </a:extLst>
          </p:cNvPr>
          <p:cNvSpPr/>
          <p:nvPr/>
        </p:nvSpPr>
        <p:spPr>
          <a:xfrm>
            <a:off x="2618913" y="2759561"/>
            <a:ext cx="9144000" cy="106811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GB" dirty="0"/>
          </a:p>
        </p:txBody>
      </p:sp>
      <p:sp>
        <p:nvSpPr>
          <p:cNvPr id="2" name="Title 1">
            <a:extLst>
              <a:ext uri="{FF2B5EF4-FFF2-40B4-BE49-F238E27FC236}">
                <a16:creationId xmlns:a16="http://schemas.microsoft.com/office/drawing/2014/main" id="{6D2671E8-7720-456A-AB8E-47D75BDC9193}"/>
              </a:ext>
            </a:extLst>
          </p:cNvPr>
          <p:cNvSpPr>
            <a:spLocks noGrp="1"/>
          </p:cNvSpPr>
          <p:nvPr>
            <p:ph type="title"/>
          </p:nvPr>
        </p:nvSpPr>
        <p:spPr>
          <a:xfrm>
            <a:off x="742950" y="365125"/>
            <a:ext cx="10610849" cy="1325563"/>
          </a:xfrm>
        </p:spPr>
        <p:txBody>
          <a:bodyPr>
            <a:normAutofit/>
          </a:bodyPr>
          <a:lstStyle/>
          <a:p>
            <a:r>
              <a:rPr lang="en-GB" sz="3200" b="1" dirty="0">
                <a:latin typeface="Arial" panose="020B0604020202020204" pitchFamily="34" charset="0"/>
                <a:cs typeface="Arial" panose="020B0604020202020204" pitchFamily="34" charset="0"/>
              </a:rPr>
              <a:t>Scottish Govt. Education Reform Website</a:t>
            </a:r>
          </a:p>
        </p:txBody>
      </p:sp>
      <p:sp>
        <p:nvSpPr>
          <p:cNvPr id="6" name="Content Placeholder 5">
            <a:extLst>
              <a:ext uri="{FF2B5EF4-FFF2-40B4-BE49-F238E27FC236}">
                <a16:creationId xmlns:a16="http://schemas.microsoft.com/office/drawing/2014/main" id="{2B7D7500-AEE5-4C22-B679-2B207CF2E42D}"/>
              </a:ext>
            </a:extLst>
          </p:cNvPr>
          <p:cNvSpPr>
            <a:spLocks noGrp="1"/>
          </p:cNvSpPr>
          <p:nvPr>
            <p:ph idx="1"/>
          </p:nvPr>
        </p:nvSpPr>
        <p:spPr>
          <a:xfrm>
            <a:off x="2618913" y="2943764"/>
            <a:ext cx="9268287" cy="819921"/>
          </a:xfrm>
        </p:spPr>
        <p:txBody>
          <a:bodyPr>
            <a:normAutofit/>
          </a:bodyPr>
          <a:lstStyle/>
          <a:p>
            <a:pPr marL="0" indent="0">
              <a:buNone/>
            </a:pPr>
            <a:r>
              <a:rPr lang="en-GB" u="sng" dirty="0">
                <a:effectLst/>
                <a:latin typeface="Arial" panose="020B060402020202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https://www.gov.scot/policies/schools/education-reform/</a:t>
            </a:r>
            <a:r>
              <a:rPr lang="en-GB" dirty="0">
                <a:effectLst/>
                <a:latin typeface="Arial" panose="020B0604020202020204" pitchFamily="34" charset="0"/>
                <a:ea typeface="Calibri" panose="020F0502020204030204" pitchFamily="34" charset="0"/>
              </a:rPr>
              <a:t> </a:t>
            </a:r>
          </a:p>
        </p:txBody>
      </p:sp>
    </p:spTree>
    <p:extLst>
      <p:ext uri="{BB962C8B-B14F-4D97-AF65-F5344CB8AC3E}">
        <p14:creationId xmlns:p14="http://schemas.microsoft.com/office/powerpoint/2010/main" val="868947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38B3242-A7E4-4E6D-80B7-3C692E0D0926}"/>
              </a:ext>
            </a:extLst>
          </p:cNvPr>
          <p:cNvSpPr>
            <a:spLocks noGrp="1"/>
          </p:cNvSpPr>
          <p:nvPr>
            <p:ph type="subTitle" idx="1"/>
          </p:nvPr>
        </p:nvSpPr>
        <p:spPr>
          <a:xfrm>
            <a:off x="2761861" y="240392"/>
            <a:ext cx="9013371" cy="6403004"/>
          </a:xfrm>
        </p:spPr>
        <p:txBody>
          <a:bodyPr>
            <a:normAutofit/>
          </a:bodyPr>
          <a:lstStyle/>
          <a:p>
            <a:pPr algn="l"/>
            <a:r>
              <a:rPr lang="en-GB" sz="3200" b="1" dirty="0">
                <a:latin typeface="Arial" panose="020B0604020202020204" pitchFamily="34" charset="0"/>
                <a:cs typeface="Arial" panose="020B0604020202020204" pitchFamily="34" charset="0"/>
              </a:rPr>
              <a:t>Discussion Questions </a:t>
            </a:r>
          </a:p>
          <a:p>
            <a:pPr algn="l"/>
            <a:endParaRPr lang="en-GB" sz="3200" b="1" dirty="0">
              <a:latin typeface="Arial" panose="020B0604020202020204" pitchFamily="34" charset="0"/>
              <a:cs typeface="Arial" panose="020B0604020202020204" pitchFamily="34" charset="0"/>
            </a:endParaRPr>
          </a:p>
          <a:p>
            <a:pPr algn="l"/>
            <a:endParaRPr lang="en-GB"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What are the strengths of Curriculum for Excellence (CfE) and what could be improved?</a:t>
            </a: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To what extent is there a misalignment between curriculum and assessment in the Scottish education system?</a:t>
            </a: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In what specific areas is there confusion, overlaps or gaps around the ownership of CfE and how it is supported?</a:t>
            </a: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In what ways can space be made for student voices and students’ input be taken into account in curriculum reform?</a:t>
            </a: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What are the opportunities and risks of replacing the Scottish Qualifications Authority with a new specialist agency for both curriculum and assessment and reforming Education Scotland, including removing the function of inspection?</a:t>
            </a:r>
          </a:p>
          <a:p>
            <a:pPr algn="l"/>
            <a:endParaRPr lang="en-GB" sz="22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D314069-DAA0-4B6D-A4E3-84C1231BD1D9}"/>
              </a:ext>
            </a:extLst>
          </p:cNvPr>
          <p:cNvPicPr/>
          <p:nvPr/>
        </p:nvPicPr>
        <p:blipFill rotWithShape="1">
          <a:blip r:embed="rId2"/>
          <a:srcRect l="32573" t="16544" r="33924" b="4748"/>
          <a:stretch/>
        </p:blipFill>
        <p:spPr bwMode="auto">
          <a:xfrm>
            <a:off x="306704" y="1857376"/>
            <a:ext cx="2236472" cy="34004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62048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38B3242-A7E4-4E6D-80B7-3C692E0D0926}"/>
              </a:ext>
            </a:extLst>
          </p:cNvPr>
          <p:cNvSpPr>
            <a:spLocks noGrp="1"/>
          </p:cNvSpPr>
          <p:nvPr>
            <p:ph type="subTitle" idx="1"/>
          </p:nvPr>
        </p:nvSpPr>
        <p:spPr>
          <a:xfrm>
            <a:off x="2761861" y="240392"/>
            <a:ext cx="9013371" cy="6403004"/>
          </a:xfrm>
        </p:spPr>
        <p:txBody>
          <a:bodyPr>
            <a:normAutofit/>
          </a:bodyPr>
          <a:lstStyle/>
          <a:p>
            <a:pPr algn="l"/>
            <a:r>
              <a:rPr lang="en-GB" sz="3200" b="1" dirty="0">
                <a:latin typeface="Arial" panose="020B0604020202020204" pitchFamily="34" charset="0"/>
                <a:cs typeface="Arial" panose="020B0604020202020204" pitchFamily="34" charset="0"/>
              </a:rPr>
              <a:t>Supplementary Questions</a:t>
            </a:r>
          </a:p>
          <a:p>
            <a:pPr algn="l"/>
            <a:endParaRPr lang="en-GB" dirty="0">
              <a:latin typeface="Arial" panose="020B0604020202020204" pitchFamily="34" charset="0"/>
              <a:cs typeface="Arial" panose="020B0604020202020204" pitchFamily="34" charset="0"/>
            </a:endParaRPr>
          </a:p>
          <a:p>
            <a:pPr algn="l"/>
            <a:endParaRPr lang="en-GB"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What vision does SSTA have for our future education system?</a:t>
            </a:r>
          </a:p>
          <a:p>
            <a:pPr algn="l"/>
            <a:endParaRPr lang="en-GB" sz="22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The OECD report points to an apparent (mis)alignment between curriculum, assessment and evaluation policies, especially at the senior phase.  How do we ensure consistent understanding of the principles of CfE so that it minimises the effects on learning experiences across schools (different approaches to subject choice; different assessment approaches in BGE and senior phase; different balance of focus on knowledge and competencies)?</a:t>
            </a:r>
          </a:p>
          <a:p>
            <a:pPr marL="342900" indent="-342900" algn="l">
              <a:buFont typeface="Arial" panose="020B0604020202020204" pitchFamily="34" charset="0"/>
              <a:buChar char="•"/>
            </a:pPr>
            <a:endParaRPr lang="en-GB" sz="2200" dirty="0">
              <a:latin typeface="Arial" panose="020B0604020202020204" pitchFamily="34" charset="0"/>
              <a:cs typeface="Arial" panose="020B0604020202020204" pitchFamily="34" charset="0"/>
            </a:endParaRPr>
          </a:p>
          <a:p>
            <a:pPr algn="l"/>
            <a:endParaRPr lang="en-GB" sz="22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D314069-DAA0-4B6D-A4E3-84C1231BD1D9}"/>
              </a:ext>
            </a:extLst>
          </p:cNvPr>
          <p:cNvPicPr/>
          <p:nvPr/>
        </p:nvPicPr>
        <p:blipFill rotWithShape="1">
          <a:blip r:embed="rId2"/>
          <a:srcRect l="32573" t="16544" r="33924" b="4748"/>
          <a:stretch/>
        </p:blipFill>
        <p:spPr bwMode="auto">
          <a:xfrm>
            <a:off x="306704" y="1857376"/>
            <a:ext cx="2236472" cy="34004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91672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38B3242-A7E4-4E6D-80B7-3C692E0D0926}"/>
              </a:ext>
            </a:extLst>
          </p:cNvPr>
          <p:cNvSpPr>
            <a:spLocks noGrp="1"/>
          </p:cNvSpPr>
          <p:nvPr>
            <p:ph type="subTitle" idx="1"/>
          </p:nvPr>
        </p:nvSpPr>
        <p:spPr>
          <a:xfrm>
            <a:off x="2761861" y="240392"/>
            <a:ext cx="9013371" cy="6403004"/>
          </a:xfrm>
        </p:spPr>
        <p:txBody>
          <a:bodyPr>
            <a:normAutofit/>
          </a:bodyPr>
          <a:lstStyle/>
          <a:p>
            <a:pPr algn="l"/>
            <a:r>
              <a:rPr lang="en-GB" sz="3200" b="1" dirty="0">
                <a:latin typeface="Arial" panose="020B0604020202020204" pitchFamily="34" charset="0"/>
                <a:cs typeface="Arial" panose="020B0604020202020204" pitchFamily="34" charset="0"/>
              </a:rPr>
              <a:t>Supplementary Questions</a:t>
            </a:r>
            <a:endParaRPr lang="en-GB"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What are the current roles and responsibilities of the RICs and Education Scotland and how does SSTA envisage them going forward?</a:t>
            </a:r>
          </a:p>
          <a:p>
            <a:pPr algn="l"/>
            <a:endParaRPr lang="en-GB" sz="22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How do we resolve the tension of allowing local flexibility in curriculum design, and the consequent inevitability of having variability in schools’ curricula, and the potential that it might increase educational inequalities?</a:t>
            </a:r>
          </a:p>
          <a:p>
            <a:pPr algn="l"/>
            <a:endParaRPr lang="en-GB" sz="22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The CfE philosophy gives wide autonomy to schools and teachers in curriculum design. Where should this autonomy lie?  LA, school/HT, class teacher?</a:t>
            </a:r>
          </a:p>
          <a:p>
            <a:pPr algn="l"/>
            <a:endParaRPr lang="en-GB" sz="22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How do we improve/clarify the transparency of responsibilities and accountability mechanisms surrounding CfE?</a:t>
            </a:r>
          </a:p>
          <a:p>
            <a:pPr algn="l"/>
            <a:endParaRPr lang="en-GB" sz="22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D314069-DAA0-4B6D-A4E3-84C1231BD1D9}"/>
              </a:ext>
            </a:extLst>
          </p:cNvPr>
          <p:cNvPicPr/>
          <p:nvPr/>
        </p:nvPicPr>
        <p:blipFill rotWithShape="1">
          <a:blip r:embed="rId2"/>
          <a:srcRect l="32573" t="16544" r="33924" b="4748"/>
          <a:stretch/>
        </p:blipFill>
        <p:spPr bwMode="auto">
          <a:xfrm>
            <a:off x="306704" y="1857376"/>
            <a:ext cx="2236472" cy="34004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56541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38B3242-A7E4-4E6D-80B7-3C692E0D0926}"/>
              </a:ext>
            </a:extLst>
          </p:cNvPr>
          <p:cNvSpPr>
            <a:spLocks noGrp="1"/>
          </p:cNvSpPr>
          <p:nvPr>
            <p:ph type="subTitle" idx="1"/>
          </p:nvPr>
        </p:nvSpPr>
        <p:spPr>
          <a:xfrm>
            <a:off x="2761861" y="240392"/>
            <a:ext cx="9013371" cy="6403004"/>
          </a:xfrm>
        </p:spPr>
        <p:txBody>
          <a:bodyPr>
            <a:normAutofit lnSpcReduction="10000"/>
          </a:bodyPr>
          <a:lstStyle/>
          <a:p>
            <a:pPr algn="l"/>
            <a:r>
              <a:rPr lang="en-GB" sz="3200" b="1" dirty="0">
                <a:latin typeface="Arial" panose="020B0604020202020204" pitchFamily="34" charset="0"/>
                <a:cs typeface="Arial" panose="020B0604020202020204" pitchFamily="34" charset="0"/>
              </a:rPr>
              <a:t>Supplementary Questions</a:t>
            </a:r>
            <a:endParaRPr lang="en-GB" sz="3200" dirty="0">
              <a:latin typeface="Arial" panose="020B0604020202020204" pitchFamily="34" charset="0"/>
              <a:cs typeface="Arial" panose="020B0604020202020204" pitchFamily="34" charset="0"/>
            </a:endParaRPr>
          </a:p>
          <a:p>
            <a:pPr algn="l"/>
            <a:endParaRPr lang="en-GB" dirty="0">
              <a:latin typeface="Arial" panose="020B0604020202020204" pitchFamily="34" charset="0"/>
              <a:cs typeface="Arial" panose="020B0604020202020204" pitchFamily="34" charset="0"/>
            </a:endParaRPr>
          </a:p>
          <a:p>
            <a:pPr algn="l"/>
            <a:endParaRPr lang="en-GB"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How do we clarify and simplify the relationship between the National Improvement Framework and the other strategic frameworks and major policies in Scottish education?</a:t>
            </a:r>
          </a:p>
          <a:p>
            <a:pPr algn="l"/>
            <a:endParaRPr lang="en-GB" sz="22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What do you see as the role and functions of an independent Inspectorate?</a:t>
            </a:r>
          </a:p>
          <a:p>
            <a:pPr algn="l"/>
            <a:endParaRPr lang="en-GB" sz="22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How do we address the multiple layers of governance and additional responsibilities created around </a:t>
            </a:r>
            <a:r>
              <a:rPr lang="en-GB" sz="2200" dirty="0" err="1">
                <a:latin typeface="Arial" panose="020B0604020202020204" pitchFamily="34" charset="0"/>
                <a:cs typeface="Arial" panose="020B0604020202020204" pitchFamily="34" charset="0"/>
              </a:rPr>
              <a:t>CfE</a:t>
            </a:r>
            <a:r>
              <a:rPr lang="en-GB" sz="2200" dirty="0">
                <a:latin typeface="Arial" panose="020B0604020202020204" pitchFamily="34" charset="0"/>
                <a:cs typeface="Arial" panose="020B0604020202020204" pitchFamily="34" charset="0"/>
              </a:rPr>
              <a:t> which, with little co-ordination, can complicate implementation processes by generating additional policy priorities and supplementary materials?</a:t>
            </a:r>
          </a:p>
          <a:p>
            <a:pPr algn="l"/>
            <a:endParaRPr lang="en-GB" sz="22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sz="2200" dirty="0">
                <a:latin typeface="Arial" panose="020B0604020202020204" pitchFamily="34" charset="0"/>
                <a:cs typeface="Arial" panose="020B0604020202020204" pitchFamily="34" charset="0"/>
              </a:rPr>
              <a:t>What changes are needed to the governance structure in Scottish education to realise the ambitions of CfE?</a:t>
            </a:r>
          </a:p>
          <a:p>
            <a:pPr algn="l"/>
            <a:endParaRPr lang="en-GB" sz="22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D314069-DAA0-4B6D-A4E3-84C1231BD1D9}"/>
              </a:ext>
            </a:extLst>
          </p:cNvPr>
          <p:cNvPicPr/>
          <p:nvPr/>
        </p:nvPicPr>
        <p:blipFill rotWithShape="1">
          <a:blip r:embed="rId2"/>
          <a:srcRect l="32573" t="16544" r="33924" b="4748"/>
          <a:stretch/>
        </p:blipFill>
        <p:spPr bwMode="auto">
          <a:xfrm>
            <a:off x="306704" y="1857376"/>
            <a:ext cx="2236472" cy="34004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9144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FFC029-156B-475E-B17F-B65DFA5AB840}"/>
              </a:ext>
            </a:extLst>
          </p:cNvPr>
          <p:cNvSpPr/>
          <p:nvPr/>
        </p:nvSpPr>
        <p:spPr>
          <a:xfrm>
            <a:off x="6251510" y="368360"/>
            <a:ext cx="5299788" cy="329857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GB" dirty="0"/>
          </a:p>
        </p:txBody>
      </p:sp>
      <p:sp>
        <p:nvSpPr>
          <p:cNvPr id="3" name="Subtitle 2">
            <a:extLst>
              <a:ext uri="{FF2B5EF4-FFF2-40B4-BE49-F238E27FC236}">
                <a16:creationId xmlns:a16="http://schemas.microsoft.com/office/drawing/2014/main" id="{DC8B7690-FD0D-40D2-9061-DB66C3B922AC}"/>
              </a:ext>
            </a:extLst>
          </p:cNvPr>
          <p:cNvSpPr>
            <a:spLocks noGrp="1"/>
          </p:cNvSpPr>
          <p:nvPr>
            <p:ph type="subTitle" idx="1"/>
          </p:nvPr>
        </p:nvSpPr>
        <p:spPr>
          <a:xfrm>
            <a:off x="6142653" y="3526972"/>
            <a:ext cx="5598367" cy="3234888"/>
          </a:xfrm>
        </p:spPr>
        <p:txBody>
          <a:bodyPr>
            <a:normAutofit lnSpcReduction="10000"/>
          </a:bodyPr>
          <a:lstStyle/>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Ken Muir</a:t>
            </a:r>
          </a:p>
          <a:p>
            <a:r>
              <a:rPr lang="en-GB" dirty="0">
                <a:latin typeface="Arial" panose="020B0604020202020204" pitchFamily="34" charset="0"/>
                <a:cs typeface="Arial" panose="020B0604020202020204" pitchFamily="34" charset="0"/>
              </a:rPr>
              <a:t>Independent Advisor to the Scottish Government on the Reform of the SQA and Education Scotland</a:t>
            </a:r>
          </a:p>
          <a:p>
            <a:endParaRPr lang="en-GB" dirty="0"/>
          </a:p>
          <a:p>
            <a:r>
              <a:rPr lang="en-GB" sz="1800" u="sng" dirty="0">
                <a:solidFill>
                  <a:srgbClr val="0563C1"/>
                </a:solidFill>
                <a:effectLst/>
                <a:latin typeface="Arial" panose="020B0604020202020204" pitchFamily="34" charset="0"/>
                <a:ea typeface="Calibri" panose="020F0502020204030204" pitchFamily="34" charset="0"/>
                <a:hlinkClick r:id="rId2"/>
              </a:rPr>
              <a:t>https://www.gov.scot/policies/schools/education-reform/</a:t>
            </a:r>
            <a:r>
              <a:rPr lang="en-GB" sz="1800" dirty="0">
                <a:effectLst/>
                <a:latin typeface="Arial" panose="020B0604020202020204" pitchFamily="34" charset="0"/>
                <a:ea typeface="Calibri" panose="020F0502020204030204" pitchFamily="34" charset="0"/>
              </a:rPr>
              <a:t> </a:t>
            </a:r>
          </a:p>
          <a:p>
            <a:r>
              <a:rPr lang="en-GB" dirty="0"/>
              <a:t>EducationReform@gov.scot</a:t>
            </a:r>
          </a:p>
        </p:txBody>
      </p:sp>
      <p:pic>
        <p:nvPicPr>
          <p:cNvPr id="4" name="Picture 3">
            <a:extLst>
              <a:ext uri="{FF2B5EF4-FFF2-40B4-BE49-F238E27FC236}">
                <a16:creationId xmlns:a16="http://schemas.microsoft.com/office/drawing/2014/main" id="{F34A2723-1D0A-4B60-A495-E421F7C27FB5}"/>
              </a:ext>
            </a:extLst>
          </p:cNvPr>
          <p:cNvPicPr/>
          <p:nvPr/>
        </p:nvPicPr>
        <p:blipFill rotWithShape="1">
          <a:blip r:embed="rId3"/>
          <a:srcRect l="32573" t="16544" r="33924" b="4748"/>
          <a:stretch/>
        </p:blipFill>
        <p:spPr bwMode="auto">
          <a:xfrm>
            <a:off x="735913" y="194112"/>
            <a:ext cx="4800251" cy="6469775"/>
          </a:xfrm>
          <a:prstGeom prst="rect">
            <a:avLst/>
          </a:prstGeom>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3884F5DA-4266-410B-B1B2-0A999C664DCD}"/>
              </a:ext>
            </a:extLst>
          </p:cNvPr>
          <p:cNvSpPr txBox="1"/>
          <p:nvPr/>
        </p:nvSpPr>
        <p:spPr>
          <a:xfrm>
            <a:off x="6096000" y="371594"/>
            <a:ext cx="5598367" cy="1877437"/>
          </a:xfrm>
          <a:prstGeom prst="rect">
            <a:avLst/>
          </a:prstGeom>
          <a:noFill/>
        </p:spPr>
        <p:txBody>
          <a:bodyPr wrap="square" rtlCol="0">
            <a:spAutoFit/>
          </a:bodyPr>
          <a:lstStyle/>
          <a:p>
            <a:pPr algn="ctr"/>
            <a:r>
              <a:rPr lang="en-GB" sz="4400" dirty="0">
                <a:latin typeface="Arial" panose="020B0604020202020204" pitchFamily="34" charset="0"/>
                <a:cs typeface="Arial" panose="020B0604020202020204" pitchFamily="34" charset="0"/>
              </a:rPr>
              <a:t>SSTA</a:t>
            </a:r>
          </a:p>
          <a:p>
            <a:pPr algn="ctr"/>
            <a:endParaRPr lang="en-GB" sz="4400" dirty="0">
              <a:latin typeface="Arial" panose="020B0604020202020204" pitchFamily="34" charset="0"/>
              <a:cs typeface="Arial" panose="020B0604020202020204" pitchFamily="34" charset="0"/>
            </a:endParaRPr>
          </a:p>
          <a:p>
            <a:pPr algn="ctr"/>
            <a:r>
              <a:rPr lang="en-GB" sz="2800" dirty="0">
                <a:latin typeface="Arial" panose="020B0604020202020204" pitchFamily="34" charset="0"/>
                <a:cs typeface="Arial" panose="020B0604020202020204" pitchFamily="34" charset="0"/>
              </a:rPr>
              <a:t>Monday 14</a:t>
            </a:r>
            <a:r>
              <a:rPr lang="en-GB" sz="2800" baseline="30000" dirty="0">
                <a:latin typeface="Arial" panose="020B0604020202020204" pitchFamily="34" charset="0"/>
                <a:cs typeface="Arial" panose="020B0604020202020204" pitchFamily="34" charset="0"/>
              </a:rPr>
              <a:t>th</a:t>
            </a:r>
            <a:r>
              <a:rPr lang="en-GB" sz="2800" dirty="0">
                <a:latin typeface="Arial" panose="020B0604020202020204" pitchFamily="34" charset="0"/>
                <a:cs typeface="Arial" panose="020B0604020202020204" pitchFamily="34" charset="0"/>
              </a:rPr>
              <a:t> September 2021</a:t>
            </a:r>
          </a:p>
        </p:txBody>
      </p:sp>
    </p:spTree>
    <p:extLst>
      <p:ext uri="{BB962C8B-B14F-4D97-AF65-F5344CB8AC3E}">
        <p14:creationId xmlns:p14="http://schemas.microsoft.com/office/powerpoint/2010/main" val="37777944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3083</TotalTime>
  <Words>1005</Words>
  <Application>Microsoft Office PowerPoint</Application>
  <PresentationFormat>Widescreen</PresentationFormat>
  <Paragraphs>108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Scottish Govt. Education Reform Website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Kenneth Muir</dc:creator>
  <cp:lastModifiedBy>Kenneth Muir</cp:lastModifiedBy>
  <cp:revision>36</cp:revision>
  <dcterms:created xsi:type="dcterms:W3CDTF">2021-07-29T07:23:27Z</dcterms:created>
  <dcterms:modified xsi:type="dcterms:W3CDTF">2021-09-13T06:10:48Z</dcterms:modified>
</cp:coreProperties>
</file>